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67" r:id="rId5"/>
    <p:sldId id="270" r:id="rId6"/>
    <p:sldId id="269" r:id="rId7"/>
    <p:sldId id="259" r:id="rId8"/>
    <p:sldId id="261" r:id="rId9"/>
    <p:sldId id="271" r:id="rId10"/>
    <p:sldId id="260" r:id="rId11"/>
    <p:sldId id="262" r:id="rId12"/>
    <p:sldId id="265" r:id="rId13"/>
    <p:sldId id="264" r:id="rId14"/>
    <p:sldId id="263" r:id="rId1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932F09-328E-4BE4-B632-C9BC884D031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864355A-9596-47B4-8688-B7E4A896648C}">
      <dgm:prSet/>
      <dgm:spPr/>
      <dgm:t>
        <a:bodyPr/>
        <a:lstStyle/>
        <a:p>
          <a:r>
            <a:rPr lang="es-MX"/>
            <a:t>Sistema didáctico experimental para estudiar el golpe de ariete.</a:t>
          </a:r>
          <a:endParaRPr lang="en-US"/>
        </a:p>
      </dgm:t>
    </dgm:pt>
    <dgm:pt modelId="{A5693CB3-771B-4A65-8FA0-AFD85244EE01}" type="parTrans" cxnId="{D003D338-EF99-404F-AFCC-FEC9171A97E9}">
      <dgm:prSet/>
      <dgm:spPr/>
      <dgm:t>
        <a:bodyPr/>
        <a:lstStyle/>
        <a:p>
          <a:endParaRPr lang="en-US"/>
        </a:p>
      </dgm:t>
    </dgm:pt>
    <dgm:pt modelId="{04E919B3-958B-4827-8CA5-E5352AF0EB3C}" type="sibTrans" cxnId="{D003D338-EF99-404F-AFCC-FEC9171A97E9}">
      <dgm:prSet/>
      <dgm:spPr/>
      <dgm:t>
        <a:bodyPr/>
        <a:lstStyle/>
        <a:p>
          <a:endParaRPr lang="en-US"/>
        </a:p>
      </dgm:t>
    </dgm:pt>
    <dgm:pt modelId="{ED71281B-8DFF-46AF-BDBE-D8B399C77530}">
      <dgm:prSet/>
      <dgm:spPr/>
      <dgm:t>
        <a:bodyPr/>
        <a:lstStyle/>
        <a:p>
          <a:r>
            <a:rPr lang="es-MX"/>
            <a:t>La información se colecta mediante una tarjeta de desarrollo electrónico que envía los datos a un servidor en ThingSpeak. </a:t>
          </a:r>
          <a:endParaRPr lang="en-US"/>
        </a:p>
      </dgm:t>
    </dgm:pt>
    <dgm:pt modelId="{4D7A0E87-9B2D-418A-BA9F-A3DE2A2B7D1A}" type="parTrans" cxnId="{7358A3C9-6D93-4EE9-85BD-306AB33F4700}">
      <dgm:prSet/>
      <dgm:spPr/>
      <dgm:t>
        <a:bodyPr/>
        <a:lstStyle/>
        <a:p>
          <a:endParaRPr lang="en-US"/>
        </a:p>
      </dgm:t>
    </dgm:pt>
    <dgm:pt modelId="{E44C8B0B-A889-4F36-A94F-91E6E65E1BF6}" type="sibTrans" cxnId="{7358A3C9-6D93-4EE9-85BD-306AB33F4700}">
      <dgm:prSet/>
      <dgm:spPr/>
      <dgm:t>
        <a:bodyPr/>
        <a:lstStyle/>
        <a:p>
          <a:endParaRPr lang="en-US"/>
        </a:p>
      </dgm:t>
    </dgm:pt>
    <dgm:pt modelId="{A9FB0135-E424-44CF-A85E-D23DA6FD0D64}">
      <dgm:prSet/>
      <dgm:spPr/>
      <dgm:t>
        <a:bodyPr/>
        <a:lstStyle/>
        <a:p>
          <a:r>
            <a:rPr lang="es-MX"/>
            <a:t>Se cuenta con un sistema de control remoto basado en una tarjeta ESP8266 que cambia el estado de un canal en el mismo servicio de ThingSpeak. </a:t>
          </a:r>
          <a:endParaRPr lang="en-US"/>
        </a:p>
      </dgm:t>
    </dgm:pt>
    <dgm:pt modelId="{45F1EF5B-1497-4392-BF9F-7407DB6147DA}" type="parTrans" cxnId="{8FDB975B-CBD2-4B46-802F-507E52EEB8DD}">
      <dgm:prSet/>
      <dgm:spPr/>
      <dgm:t>
        <a:bodyPr/>
        <a:lstStyle/>
        <a:p>
          <a:endParaRPr lang="en-US"/>
        </a:p>
      </dgm:t>
    </dgm:pt>
    <dgm:pt modelId="{83C62407-99BE-43D1-9B48-2C9A62A3F45F}" type="sibTrans" cxnId="{8FDB975B-CBD2-4B46-802F-507E52EEB8DD}">
      <dgm:prSet/>
      <dgm:spPr/>
      <dgm:t>
        <a:bodyPr/>
        <a:lstStyle/>
        <a:p>
          <a:endParaRPr lang="en-US"/>
        </a:p>
      </dgm:t>
    </dgm:pt>
    <dgm:pt modelId="{5D5E13FF-0E5C-43A2-8F16-D054310AEE55}" type="pres">
      <dgm:prSet presAssocID="{5D932F09-328E-4BE4-B632-C9BC884D0314}" presName="vert0" presStyleCnt="0">
        <dgm:presLayoutVars>
          <dgm:dir/>
          <dgm:animOne val="branch"/>
          <dgm:animLvl val="lvl"/>
        </dgm:presLayoutVars>
      </dgm:prSet>
      <dgm:spPr/>
    </dgm:pt>
    <dgm:pt modelId="{63BC2321-32E0-46C9-A705-76CB7AB8CBEB}" type="pres">
      <dgm:prSet presAssocID="{0864355A-9596-47B4-8688-B7E4A896648C}" presName="thickLine" presStyleLbl="alignNode1" presStyleIdx="0" presStyleCnt="3"/>
      <dgm:spPr/>
    </dgm:pt>
    <dgm:pt modelId="{09969D54-38D1-4A24-A078-3BE0F1593D97}" type="pres">
      <dgm:prSet presAssocID="{0864355A-9596-47B4-8688-B7E4A896648C}" presName="horz1" presStyleCnt="0"/>
      <dgm:spPr/>
    </dgm:pt>
    <dgm:pt modelId="{A26B8B87-0264-42B4-B5F6-B18CCDA57311}" type="pres">
      <dgm:prSet presAssocID="{0864355A-9596-47B4-8688-B7E4A896648C}" presName="tx1" presStyleLbl="revTx" presStyleIdx="0" presStyleCnt="3"/>
      <dgm:spPr/>
    </dgm:pt>
    <dgm:pt modelId="{10C2193C-CC27-4F90-B297-71C6F2DBEAAE}" type="pres">
      <dgm:prSet presAssocID="{0864355A-9596-47B4-8688-B7E4A896648C}" presName="vert1" presStyleCnt="0"/>
      <dgm:spPr/>
    </dgm:pt>
    <dgm:pt modelId="{C9F26E38-8F77-46EC-8FDF-0B6DED749153}" type="pres">
      <dgm:prSet presAssocID="{ED71281B-8DFF-46AF-BDBE-D8B399C77530}" presName="thickLine" presStyleLbl="alignNode1" presStyleIdx="1" presStyleCnt="3"/>
      <dgm:spPr/>
    </dgm:pt>
    <dgm:pt modelId="{74FF6B68-B70F-42C4-98F9-2E13D4FAC966}" type="pres">
      <dgm:prSet presAssocID="{ED71281B-8DFF-46AF-BDBE-D8B399C77530}" presName="horz1" presStyleCnt="0"/>
      <dgm:spPr/>
    </dgm:pt>
    <dgm:pt modelId="{0E594E66-0102-4786-BBCA-10148C7AC412}" type="pres">
      <dgm:prSet presAssocID="{ED71281B-8DFF-46AF-BDBE-D8B399C77530}" presName="tx1" presStyleLbl="revTx" presStyleIdx="1" presStyleCnt="3"/>
      <dgm:spPr/>
    </dgm:pt>
    <dgm:pt modelId="{798AF2A0-7355-480F-B6D1-2260CB51B87C}" type="pres">
      <dgm:prSet presAssocID="{ED71281B-8DFF-46AF-BDBE-D8B399C77530}" presName="vert1" presStyleCnt="0"/>
      <dgm:spPr/>
    </dgm:pt>
    <dgm:pt modelId="{E15754BB-93FA-4F7B-B321-038FF781AFB5}" type="pres">
      <dgm:prSet presAssocID="{A9FB0135-E424-44CF-A85E-D23DA6FD0D64}" presName="thickLine" presStyleLbl="alignNode1" presStyleIdx="2" presStyleCnt="3"/>
      <dgm:spPr/>
    </dgm:pt>
    <dgm:pt modelId="{A7C8E80D-6FC7-4F3B-A1F6-6D818373C241}" type="pres">
      <dgm:prSet presAssocID="{A9FB0135-E424-44CF-A85E-D23DA6FD0D64}" presName="horz1" presStyleCnt="0"/>
      <dgm:spPr/>
    </dgm:pt>
    <dgm:pt modelId="{2764E80A-217E-4327-9EC8-5418D91491F8}" type="pres">
      <dgm:prSet presAssocID="{A9FB0135-E424-44CF-A85E-D23DA6FD0D64}" presName="tx1" presStyleLbl="revTx" presStyleIdx="2" presStyleCnt="3"/>
      <dgm:spPr/>
    </dgm:pt>
    <dgm:pt modelId="{52F50E42-F741-4090-A6BE-90A83D17E2B0}" type="pres">
      <dgm:prSet presAssocID="{A9FB0135-E424-44CF-A85E-D23DA6FD0D64}" presName="vert1" presStyleCnt="0"/>
      <dgm:spPr/>
    </dgm:pt>
  </dgm:ptLst>
  <dgm:cxnLst>
    <dgm:cxn modelId="{D003D338-EF99-404F-AFCC-FEC9171A97E9}" srcId="{5D932F09-328E-4BE4-B632-C9BC884D0314}" destId="{0864355A-9596-47B4-8688-B7E4A896648C}" srcOrd="0" destOrd="0" parTransId="{A5693CB3-771B-4A65-8FA0-AFD85244EE01}" sibTransId="{04E919B3-958B-4827-8CA5-E5352AF0EB3C}"/>
    <dgm:cxn modelId="{8FDB975B-CBD2-4B46-802F-507E52EEB8DD}" srcId="{5D932F09-328E-4BE4-B632-C9BC884D0314}" destId="{A9FB0135-E424-44CF-A85E-D23DA6FD0D64}" srcOrd="2" destOrd="0" parTransId="{45F1EF5B-1497-4392-BF9F-7407DB6147DA}" sibTransId="{83C62407-99BE-43D1-9B48-2C9A62A3F45F}"/>
    <dgm:cxn modelId="{EBFE2B91-C04F-40A3-9809-D5DD3D12D524}" type="presOf" srcId="{A9FB0135-E424-44CF-A85E-D23DA6FD0D64}" destId="{2764E80A-217E-4327-9EC8-5418D91491F8}" srcOrd="0" destOrd="0" presId="urn:microsoft.com/office/officeart/2008/layout/LinedList"/>
    <dgm:cxn modelId="{7DAC10A2-04EB-45CC-A9A9-4F6739D8DF89}" type="presOf" srcId="{0864355A-9596-47B4-8688-B7E4A896648C}" destId="{A26B8B87-0264-42B4-B5F6-B18CCDA57311}" srcOrd="0" destOrd="0" presId="urn:microsoft.com/office/officeart/2008/layout/LinedList"/>
    <dgm:cxn modelId="{B7717DB4-46CA-49AB-BF4B-1F27EE4DBD6E}" type="presOf" srcId="{5D932F09-328E-4BE4-B632-C9BC884D0314}" destId="{5D5E13FF-0E5C-43A2-8F16-D054310AEE55}" srcOrd="0" destOrd="0" presId="urn:microsoft.com/office/officeart/2008/layout/LinedList"/>
    <dgm:cxn modelId="{7358A3C9-6D93-4EE9-85BD-306AB33F4700}" srcId="{5D932F09-328E-4BE4-B632-C9BC884D0314}" destId="{ED71281B-8DFF-46AF-BDBE-D8B399C77530}" srcOrd="1" destOrd="0" parTransId="{4D7A0E87-9B2D-418A-BA9F-A3DE2A2B7D1A}" sibTransId="{E44C8B0B-A889-4F36-A94F-91E6E65E1BF6}"/>
    <dgm:cxn modelId="{4122EDCD-BE40-4DB1-A9D6-6756061C3A59}" type="presOf" srcId="{ED71281B-8DFF-46AF-BDBE-D8B399C77530}" destId="{0E594E66-0102-4786-BBCA-10148C7AC412}" srcOrd="0" destOrd="0" presId="urn:microsoft.com/office/officeart/2008/layout/LinedList"/>
    <dgm:cxn modelId="{CF64F1A5-778A-441D-9047-D39B2B03FEA6}" type="presParOf" srcId="{5D5E13FF-0E5C-43A2-8F16-D054310AEE55}" destId="{63BC2321-32E0-46C9-A705-76CB7AB8CBEB}" srcOrd="0" destOrd="0" presId="urn:microsoft.com/office/officeart/2008/layout/LinedList"/>
    <dgm:cxn modelId="{FC6915FD-0B05-40F4-A603-6506C6233712}" type="presParOf" srcId="{5D5E13FF-0E5C-43A2-8F16-D054310AEE55}" destId="{09969D54-38D1-4A24-A078-3BE0F1593D97}" srcOrd="1" destOrd="0" presId="urn:microsoft.com/office/officeart/2008/layout/LinedList"/>
    <dgm:cxn modelId="{2115FFF6-1B3F-4154-8FCD-E3EC130EB172}" type="presParOf" srcId="{09969D54-38D1-4A24-A078-3BE0F1593D97}" destId="{A26B8B87-0264-42B4-B5F6-B18CCDA57311}" srcOrd="0" destOrd="0" presId="urn:microsoft.com/office/officeart/2008/layout/LinedList"/>
    <dgm:cxn modelId="{7AE76070-C859-4EB0-ADE5-1BD6DA461AAC}" type="presParOf" srcId="{09969D54-38D1-4A24-A078-3BE0F1593D97}" destId="{10C2193C-CC27-4F90-B297-71C6F2DBEAAE}" srcOrd="1" destOrd="0" presId="urn:microsoft.com/office/officeart/2008/layout/LinedList"/>
    <dgm:cxn modelId="{4EAF6ECC-CA2D-4C97-8CA9-63B914F8F5E7}" type="presParOf" srcId="{5D5E13FF-0E5C-43A2-8F16-D054310AEE55}" destId="{C9F26E38-8F77-46EC-8FDF-0B6DED749153}" srcOrd="2" destOrd="0" presId="urn:microsoft.com/office/officeart/2008/layout/LinedList"/>
    <dgm:cxn modelId="{8F9BA297-E88B-4CC5-A6C1-CEEF2430EF05}" type="presParOf" srcId="{5D5E13FF-0E5C-43A2-8F16-D054310AEE55}" destId="{74FF6B68-B70F-42C4-98F9-2E13D4FAC966}" srcOrd="3" destOrd="0" presId="urn:microsoft.com/office/officeart/2008/layout/LinedList"/>
    <dgm:cxn modelId="{3D6CEC29-9279-4A3B-90B0-7AA49B5406FF}" type="presParOf" srcId="{74FF6B68-B70F-42C4-98F9-2E13D4FAC966}" destId="{0E594E66-0102-4786-BBCA-10148C7AC412}" srcOrd="0" destOrd="0" presId="urn:microsoft.com/office/officeart/2008/layout/LinedList"/>
    <dgm:cxn modelId="{E3D3EE75-EBDB-4241-B9CA-DD2A49C93BA8}" type="presParOf" srcId="{74FF6B68-B70F-42C4-98F9-2E13D4FAC966}" destId="{798AF2A0-7355-480F-B6D1-2260CB51B87C}" srcOrd="1" destOrd="0" presId="urn:microsoft.com/office/officeart/2008/layout/LinedList"/>
    <dgm:cxn modelId="{D67ABF8B-E74E-4093-85C0-1108FAE12B4B}" type="presParOf" srcId="{5D5E13FF-0E5C-43A2-8F16-D054310AEE55}" destId="{E15754BB-93FA-4F7B-B321-038FF781AFB5}" srcOrd="4" destOrd="0" presId="urn:microsoft.com/office/officeart/2008/layout/LinedList"/>
    <dgm:cxn modelId="{04C0C80F-A34E-4AED-A2D0-283C4162A229}" type="presParOf" srcId="{5D5E13FF-0E5C-43A2-8F16-D054310AEE55}" destId="{A7C8E80D-6FC7-4F3B-A1F6-6D818373C241}" srcOrd="5" destOrd="0" presId="urn:microsoft.com/office/officeart/2008/layout/LinedList"/>
    <dgm:cxn modelId="{CED6108B-9390-425F-8B9E-A0A759EF262A}" type="presParOf" srcId="{A7C8E80D-6FC7-4F3B-A1F6-6D818373C241}" destId="{2764E80A-217E-4327-9EC8-5418D91491F8}" srcOrd="0" destOrd="0" presId="urn:microsoft.com/office/officeart/2008/layout/LinedList"/>
    <dgm:cxn modelId="{4880CD38-CB8C-4C83-898B-D847BFC135F8}" type="presParOf" srcId="{A7C8E80D-6FC7-4F3B-A1F6-6D818373C241}" destId="{52F50E42-F741-4090-A6BE-90A83D17E2B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C2321-32E0-46C9-A705-76CB7AB8CBEB}">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B8B87-0264-42B4-B5F6-B18CCDA57311}">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a:t>Sistema didáctico experimental para estudiar el golpe de ariete.</a:t>
          </a:r>
          <a:endParaRPr lang="en-US" sz="2900" kern="1200"/>
        </a:p>
      </dsp:txBody>
      <dsp:txXfrm>
        <a:off x="0" y="2703"/>
        <a:ext cx="6900512" cy="1843578"/>
      </dsp:txXfrm>
    </dsp:sp>
    <dsp:sp modelId="{C9F26E38-8F77-46EC-8FDF-0B6DED749153}">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94E66-0102-4786-BBCA-10148C7AC412}">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a:t>La información se colecta mediante una tarjeta de desarrollo electrónico que envía los datos a un servidor en ThingSpeak. </a:t>
          </a:r>
          <a:endParaRPr lang="en-US" sz="2900" kern="1200"/>
        </a:p>
      </dsp:txBody>
      <dsp:txXfrm>
        <a:off x="0" y="1846281"/>
        <a:ext cx="6900512" cy="1843578"/>
      </dsp:txXfrm>
    </dsp:sp>
    <dsp:sp modelId="{E15754BB-93FA-4F7B-B321-038FF781AFB5}">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4E80A-217E-4327-9EC8-5418D91491F8}">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a:t>Se cuenta con un sistema de control remoto basado en una tarjeta ESP8266 que cambia el estado de un canal en el mismo servicio de ThingSpeak. </a:t>
          </a:r>
          <a:endParaRPr lang="en-US" sz="2900" kern="1200"/>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207B9-AC06-2315-A866-BB450F05A7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3A0CFC5-C53D-B269-D476-7841206AAB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89721B23-A0A0-4CCC-326F-94D7629B8D9E}"/>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5" name="Marcador de pie de página 4">
            <a:extLst>
              <a:ext uri="{FF2B5EF4-FFF2-40B4-BE49-F238E27FC236}">
                <a16:creationId xmlns:a16="http://schemas.microsoft.com/office/drawing/2014/main" id="{FD053D1C-16A8-90D1-0A8F-4C2E5BDC86A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6CF240B-2966-347E-DB02-C1E4CD06EC0C}"/>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3826525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EEAE6-C5E2-6960-C01F-762BBE573D4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F28355C-4A09-8107-E43E-DFB0E893210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91CB662-6109-087D-7BD7-C888CAD82A05}"/>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5" name="Marcador de pie de página 4">
            <a:extLst>
              <a:ext uri="{FF2B5EF4-FFF2-40B4-BE49-F238E27FC236}">
                <a16:creationId xmlns:a16="http://schemas.microsoft.com/office/drawing/2014/main" id="{ED2F696F-F8AA-B605-D49A-5C44BC18BFB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662962A-4B4B-D062-9A69-B3822FEBBA40}"/>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1038699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3D3AB92-C015-F5D5-AB83-278CB967E30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C2901FD-083F-7302-96F7-50EA9EC650F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7263E00-D72B-1A9A-05B4-2693CCA5D06F}"/>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5" name="Marcador de pie de página 4">
            <a:extLst>
              <a:ext uri="{FF2B5EF4-FFF2-40B4-BE49-F238E27FC236}">
                <a16:creationId xmlns:a16="http://schemas.microsoft.com/office/drawing/2014/main" id="{546117AF-45B4-63B3-B0F2-C92CC87800E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15A08FE-3A06-FADF-CF7E-2C665AF9A80F}"/>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99776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F0B2B0-6B2B-B9B3-4BED-ACD3557D1F8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981144F-7B91-C972-D95E-0B5A4FF48D8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9348D6-30C0-7AE2-9B13-EFF1465E9FEA}"/>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5" name="Marcador de pie de página 4">
            <a:extLst>
              <a:ext uri="{FF2B5EF4-FFF2-40B4-BE49-F238E27FC236}">
                <a16:creationId xmlns:a16="http://schemas.microsoft.com/office/drawing/2014/main" id="{67CEAE94-9979-3DB9-F66F-87C887CB179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893CDD-72C2-8227-C5B1-177B427A8D85}"/>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1240046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AD88DF-3579-4C26-12A9-21DB13A16CF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96BCA9C-8B5D-6BD3-CB96-5A9A80E39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BA8199F-CCF7-A310-5E9C-0520C1F9F5E4}"/>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5" name="Marcador de pie de página 4">
            <a:extLst>
              <a:ext uri="{FF2B5EF4-FFF2-40B4-BE49-F238E27FC236}">
                <a16:creationId xmlns:a16="http://schemas.microsoft.com/office/drawing/2014/main" id="{16A2C6DB-2F55-4997-39ED-DE01B0A559B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00BBC0-A655-A29B-F257-701D6824FE8F}"/>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29702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0D92D-4442-3526-C9FA-B19F8784FBD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29BA3B9-E311-4F8F-A73C-072D7E2CB48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62B7D24D-FC44-947A-2BE0-E9FA5C6C5C9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1A41EC4-05E2-A43E-CA5A-898EFF9CD97C}"/>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6" name="Marcador de pie de página 5">
            <a:extLst>
              <a:ext uri="{FF2B5EF4-FFF2-40B4-BE49-F238E27FC236}">
                <a16:creationId xmlns:a16="http://schemas.microsoft.com/office/drawing/2014/main" id="{76730BFA-9859-24B9-2A92-733FFF90FF9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4947485-7EA8-DB68-9A0C-D55973B1CEF9}"/>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8651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68371-E3B0-B9E9-FA84-2C2B0D98B4C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275AD9F-BDB9-D49F-85F5-2A4575C0D3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277D8DC-E724-0754-63C2-95AD4D87366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6874DC21-C039-9BDB-C19A-5C1AEC1C2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18D32C1-D6B8-7F52-2CA4-CA185FB0DAF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A3BD5A61-BE61-984A-9EF3-D3C7C6BED629}"/>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8" name="Marcador de pie de página 7">
            <a:extLst>
              <a:ext uri="{FF2B5EF4-FFF2-40B4-BE49-F238E27FC236}">
                <a16:creationId xmlns:a16="http://schemas.microsoft.com/office/drawing/2014/main" id="{85C2539B-773A-FB8A-95D1-FF4E6EB1EFB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22A771A-ABA4-EDA9-31FF-73397A4A7BAF}"/>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3472145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511C0-E929-90CE-AAA8-CB5DC1EE67A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6853533D-5648-F2B2-290E-15B99A2309B1}"/>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4" name="Marcador de pie de página 3">
            <a:extLst>
              <a:ext uri="{FF2B5EF4-FFF2-40B4-BE49-F238E27FC236}">
                <a16:creationId xmlns:a16="http://schemas.microsoft.com/office/drawing/2014/main" id="{A16968CA-A8F5-1572-90DA-0EFA663BE1A7}"/>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F2AA2221-755F-37F1-3061-999522D23926}"/>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544444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DFA744E-283B-D084-5D3F-B3993C287188}"/>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3" name="Marcador de pie de página 2">
            <a:extLst>
              <a:ext uri="{FF2B5EF4-FFF2-40B4-BE49-F238E27FC236}">
                <a16:creationId xmlns:a16="http://schemas.microsoft.com/office/drawing/2014/main" id="{8E02690D-8DA2-3308-B0BF-E683D6903652}"/>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4893E474-B516-C963-E8AC-4B7E83A1E46D}"/>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418838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C95DE-D69F-7F93-C653-8CCDF761D4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F2B38A4-12B7-BB31-324A-C6DC814FD7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05FD95FC-091C-3607-2D70-11140C089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61BA1AA-B7EF-39EE-8188-6CB6F25F0455}"/>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6" name="Marcador de pie de página 5">
            <a:extLst>
              <a:ext uri="{FF2B5EF4-FFF2-40B4-BE49-F238E27FC236}">
                <a16:creationId xmlns:a16="http://schemas.microsoft.com/office/drawing/2014/main" id="{6DA6BF78-A0DD-1F94-EB42-FD3C9D051BA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2083BC8-0306-D817-6102-568190593630}"/>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4220222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28C07-E158-9F06-12B7-2F65B254A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B258981-40FC-DAC7-5497-342BFA69C9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C842ED45-AE97-61C0-6970-428A35477F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E8288B4-ACA6-27CB-9E07-F17DF8A7437E}"/>
              </a:ext>
            </a:extLst>
          </p:cNvPr>
          <p:cNvSpPr>
            <a:spLocks noGrp="1"/>
          </p:cNvSpPr>
          <p:nvPr>
            <p:ph type="dt" sz="half" idx="10"/>
          </p:nvPr>
        </p:nvSpPr>
        <p:spPr/>
        <p:txBody>
          <a:bodyPr/>
          <a:lstStyle/>
          <a:p>
            <a:fld id="{197ABFC0-8FD6-49E4-A137-084210FA4DD2}" type="datetimeFigureOut">
              <a:rPr lang="es-MX" smtClean="0"/>
              <a:t>03/08/2022</a:t>
            </a:fld>
            <a:endParaRPr lang="es-MX"/>
          </a:p>
        </p:txBody>
      </p:sp>
      <p:sp>
        <p:nvSpPr>
          <p:cNvPr id="6" name="Marcador de pie de página 5">
            <a:extLst>
              <a:ext uri="{FF2B5EF4-FFF2-40B4-BE49-F238E27FC236}">
                <a16:creationId xmlns:a16="http://schemas.microsoft.com/office/drawing/2014/main" id="{230A6CD9-CD80-1866-1822-3BFC425CE86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D54093E-7A8D-53B4-7CFC-C1BE396AEF07}"/>
              </a:ext>
            </a:extLst>
          </p:cNvPr>
          <p:cNvSpPr>
            <a:spLocks noGrp="1"/>
          </p:cNvSpPr>
          <p:nvPr>
            <p:ph type="sldNum" sz="quarter" idx="12"/>
          </p:nvPr>
        </p:nvSpPr>
        <p:spPr/>
        <p:txBody>
          <a:bodyPr/>
          <a:lstStyle/>
          <a:p>
            <a:fld id="{044176DC-5CC7-4509-983B-11A6BEBEB0B0}" type="slidenum">
              <a:rPr lang="es-MX" smtClean="0"/>
              <a:t>‹Nº›</a:t>
            </a:fld>
            <a:endParaRPr lang="es-MX"/>
          </a:p>
        </p:txBody>
      </p:sp>
    </p:spTree>
    <p:extLst>
      <p:ext uri="{BB962C8B-B14F-4D97-AF65-F5344CB8AC3E}">
        <p14:creationId xmlns:p14="http://schemas.microsoft.com/office/powerpoint/2010/main" val="2610335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62B5555-438E-C5D7-D356-8B0E983BC5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D501C16-2D62-0B78-5514-63D423FBC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9697DF5-BB5F-D6DA-325F-D65C26E74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7ABFC0-8FD6-49E4-A137-084210FA4DD2}" type="datetimeFigureOut">
              <a:rPr lang="es-MX" smtClean="0"/>
              <a:t>03/08/2022</a:t>
            </a:fld>
            <a:endParaRPr lang="es-MX"/>
          </a:p>
        </p:txBody>
      </p:sp>
      <p:sp>
        <p:nvSpPr>
          <p:cNvPr id="5" name="Marcador de pie de página 4">
            <a:extLst>
              <a:ext uri="{FF2B5EF4-FFF2-40B4-BE49-F238E27FC236}">
                <a16:creationId xmlns:a16="http://schemas.microsoft.com/office/drawing/2014/main" id="{6B8A1274-292A-9E36-E91D-470F36AB1B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B53C8ECF-42B2-69D0-87D6-51EAC29189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4176DC-5CC7-4509-983B-11A6BEBEB0B0}" type="slidenum">
              <a:rPr lang="es-MX" smtClean="0"/>
              <a:t>‹Nº›</a:t>
            </a:fld>
            <a:endParaRPr lang="es-MX"/>
          </a:p>
        </p:txBody>
      </p:sp>
    </p:spTree>
    <p:extLst>
      <p:ext uri="{BB962C8B-B14F-4D97-AF65-F5344CB8AC3E}">
        <p14:creationId xmlns:p14="http://schemas.microsoft.com/office/powerpoint/2010/main" val="2605238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9.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ight Triangle 105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Rectangle 105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BA9A52-A730-6304-B10B-6574803B131A}"/>
              </a:ext>
            </a:extLst>
          </p:cNvPr>
          <p:cNvSpPr>
            <a:spLocks noGrp="1"/>
          </p:cNvSpPr>
          <p:nvPr>
            <p:ph type="ctrTitle"/>
          </p:nvPr>
        </p:nvSpPr>
        <p:spPr>
          <a:xfrm>
            <a:off x="1289304" y="3220872"/>
            <a:ext cx="8921672" cy="1921433"/>
          </a:xfrm>
        </p:spPr>
        <p:txBody>
          <a:bodyPr anchor="b">
            <a:normAutofit/>
          </a:bodyPr>
          <a:lstStyle/>
          <a:p>
            <a:pPr algn="l"/>
            <a:r>
              <a:rPr lang="es-MX" sz="4400" kern="0">
                <a:effectLst/>
                <a:latin typeface="Ubuntu Light" panose="020B0304030602030204" pitchFamily="34" charset="0"/>
                <a:ea typeface="Times New Roman" panose="02020603050405020304" pitchFamily="18" charset="0"/>
                <a:cs typeface="Calibri" panose="020F0502020204030204" pitchFamily="34" charset="0"/>
              </a:rPr>
              <a:t>Sistema didáctico experimental para el estudio del golpe de ariete aplicado a tuberías de PVC</a:t>
            </a:r>
            <a:endParaRPr lang="es-MX" sz="4400"/>
          </a:p>
        </p:txBody>
      </p:sp>
      <p:sp>
        <p:nvSpPr>
          <p:cNvPr id="3" name="Subtítulo 2">
            <a:extLst>
              <a:ext uri="{FF2B5EF4-FFF2-40B4-BE49-F238E27FC236}">
                <a16:creationId xmlns:a16="http://schemas.microsoft.com/office/drawing/2014/main" id="{ED59F9C5-41FC-FCB3-08E7-AA3F83BCBE69}"/>
              </a:ext>
            </a:extLst>
          </p:cNvPr>
          <p:cNvSpPr>
            <a:spLocks noGrp="1"/>
          </p:cNvSpPr>
          <p:nvPr>
            <p:ph type="subTitle" idx="1"/>
          </p:nvPr>
        </p:nvSpPr>
        <p:spPr>
          <a:xfrm>
            <a:off x="1289303" y="5142305"/>
            <a:ext cx="7321298" cy="753165"/>
          </a:xfrm>
        </p:spPr>
        <p:txBody>
          <a:bodyPr anchor="t">
            <a:noAutofit/>
          </a:bodyPr>
          <a:lstStyle/>
          <a:p>
            <a:pPr algn="l"/>
            <a:r>
              <a:rPr lang="es-MX" sz="1400" dirty="0"/>
              <a:t>José Gustavo Leyva </a:t>
            </a:r>
            <a:r>
              <a:rPr lang="es-MX" sz="1400" dirty="0" err="1"/>
              <a:t>Retureta</a:t>
            </a:r>
            <a:endParaRPr lang="es-MX" sz="1400" dirty="0"/>
          </a:p>
          <a:p>
            <a:pPr algn="l"/>
            <a:r>
              <a:rPr lang="es-MX" sz="1400" dirty="0"/>
              <a:t>Fernando Aldana Franco</a:t>
            </a:r>
          </a:p>
          <a:p>
            <a:pPr algn="l"/>
            <a:r>
              <a:rPr lang="es-MX" sz="1400" dirty="0"/>
              <a:t>Carlos Alberto Mora Barradas</a:t>
            </a:r>
          </a:p>
        </p:txBody>
      </p:sp>
      <p:pic>
        <p:nvPicPr>
          <p:cNvPr id="1026" name="Picture 2" descr="Fime xalapa,uv - Home | Facebook">
            <a:extLst>
              <a:ext uri="{FF2B5EF4-FFF2-40B4-BE49-F238E27FC236}">
                <a16:creationId xmlns:a16="http://schemas.microsoft.com/office/drawing/2014/main" id="{4CCE0B19-AA99-0F6D-790D-3E93A7750E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81307" y="1190747"/>
            <a:ext cx="180452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culación Fime Xalapa UV - Home | Facebook">
            <a:extLst>
              <a:ext uri="{FF2B5EF4-FFF2-40B4-BE49-F238E27FC236}">
                <a16:creationId xmlns:a16="http://schemas.microsoft.com/office/drawing/2014/main" id="{7CCEFB02-5D27-1D32-23BC-762D99AA2A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9430" y="1190747"/>
            <a:ext cx="2108807"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ódigo IoT | La Plataforma IoT mas importante en español">
            <a:extLst>
              <a:ext uri="{FF2B5EF4-FFF2-40B4-BE49-F238E27FC236}">
                <a16:creationId xmlns:a16="http://schemas.microsoft.com/office/drawing/2014/main" id="{44F6EF8C-EFC4-A17A-5499-DDD41418F5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88051" y="1851993"/>
            <a:ext cx="2187024" cy="1148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44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F03EC17-1130-DEE4-CF17-E0C981E79C5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Diagrama electrónico</a:t>
            </a:r>
          </a:p>
        </p:txBody>
      </p:sp>
      <p:cxnSp>
        <p:nvCxnSpPr>
          <p:cNvPr id="22" name="Straight Connector 2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Marcador de contenido 12">
            <a:extLst>
              <a:ext uri="{FF2B5EF4-FFF2-40B4-BE49-F238E27FC236}">
                <a16:creationId xmlns:a16="http://schemas.microsoft.com/office/drawing/2014/main" id="{5F58716C-C6BF-602D-6F18-A75364298431}"/>
              </a:ext>
            </a:extLst>
          </p:cNvPr>
          <p:cNvPicPr>
            <a:picLocks noGrp="1" noChangeAspect="1"/>
          </p:cNvPicPr>
          <p:nvPr>
            <p:ph idx="1"/>
          </p:nvPr>
        </p:nvPicPr>
        <p:blipFill>
          <a:blip r:embed="rId2"/>
          <a:stretch>
            <a:fillRect/>
          </a:stretch>
        </p:blipFill>
        <p:spPr>
          <a:xfrm>
            <a:off x="1420036" y="2427541"/>
            <a:ext cx="9296828" cy="3997637"/>
          </a:xfrm>
          <a:prstGeom prst="rect">
            <a:avLst/>
          </a:prstGeom>
        </p:spPr>
      </p:pic>
    </p:spTree>
    <p:extLst>
      <p:ext uri="{BB962C8B-B14F-4D97-AF65-F5344CB8AC3E}">
        <p14:creationId xmlns:p14="http://schemas.microsoft.com/office/powerpoint/2010/main" val="140546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273D0F3-74EB-06B0-C879-FDADB6FCC3A4}"/>
              </a:ext>
            </a:extLst>
          </p:cNvPr>
          <p:cNvSpPr>
            <a:spLocks noGrp="1"/>
          </p:cNvSpPr>
          <p:nvPr>
            <p:ph type="title"/>
          </p:nvPr>
        </p:nvSpPr>
        <p:spPr>
          <a:xfrm>
            <a:off x="630936" y="4440365"/>
            <a:ext cx="4245864" cy="1722691"/>
          </a:xfrm>
        </p:spPr>
        <p:txBody>
          <a:bodyPr anchor="ctr">
            <a:normAutofit/>
          </a:bodyPr>
          <a:lstStyle/>
          <a:p>
            <a:r>
              <a:rPr lang="es-MX" sz="5400"/>
              <a:t>Diagrama de flujo</a:t>
            </a:r>
          </a:p>
        </p:txBody>
      </p:sp>
      <p:pic>
        <p:nvPicPr>
          <p:cNvPr id="12" name="Marcador de contenido 6">
            <a:extLst>
              <a:ext uri="{FF2B5EF4-FFF2-40B4-BE49-F238E27FC236}">
                <a16:creationId xmlns:a16="http://schemas.microsoft.com/office/drawing/2014/main" id="{E6E8584D-645D-529D-EE3B-238794160409}"/>
              </a:ext>
            </a:extLst>
          </p:cNvPr>
          <p:cNvPicPr>
            <a:picLocks noChangeAspect="1"/>
          </p:cNvPicPr>
          <p:nvPr/>
        </p:nvPicPr>
        <p:blipFill>
          <a:blip r:embed="rId2"/>
          <a:stretch>
            <a:fillRect/>
          </a:stretch>
        </p:blipFill>
        <p:spPr>
          <a:xfrm>
            <a:off x="2374200" y="320040"/>
            <a:ext cx="1649352" cy="3927031"/>
          </a:xfrm>
          <a:prstGeom prst="rect">
            <a:avLst/>
          </a:prstGeom>
        </p:spPr>
      </p:pic>
      <p:pic>
        <p:nvPicPr>
          <p:cNvPr id="13" name="Imagen 12">
            <a:extLst>
              <a:ext uri="{FF2B5EF4-FFF2-40B4-BE49-F238E27FC236}">
                <a16:creationId xmlns:a16="http://schemas.microsoft.com/office/drawing/2014/main" id="{E8F62F7F-60E0-B7DC-1B30-189385B8FEE6}"/>
              </a:ext>
            </a:extLst>
          </p:cNvPr>
          <p:cNvPicPr>
            <a:picLocks noChangeAspect="1"/>
          </p:cNvPicPr>
          <p:nvPr/>
        </p:nvPicPr>
        <p:blipFill>
          <a:blip r:embed="rId3"/>
          <a:stretch>
            <a:fillRect/>
          </a:stretch>
        </p:blipFill>
        <p:spPr>
          <a:xfrm>
            <a:off x="7738335" y="320040"/>
            <a:ext cx="2503482" cy="3927031"/>
          </a:xfrm>
          <a:prstGeom prst="rect">
            <a:avLst/>
          </a:prstGeom>
        </p:spPr>
      </p:pic>
      <p:sp>
        <p:nvSpPr>
          <p:cNvPr id="20"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rcador de contenido 10">
            <a:extLst>
              <a:ext uri="{FF2B5EF4-FFF2-40B4-BE49-F238E27FC236}">
                <a16:creationId xmlns:a16="http://schemas.microsoft.com/office/drawing/2014/main" id="{9B09665D-04D6-053A-8B80-21CA36275A97}"/>
              </a:ext>
            </a:extLst>
          </p:cNvPr>
          <p:cNvSpPr>
            <a:spLocks noGrp="1"/>
          </p:cNvSpPr>
          <p:nvPr>
            <p:ph idx="1"/>
          </p:nvPr>
        </p:nvSpPr>
        <p:spPr>
          <a:xfrm>
            <a:off x="5333999" y="4440365"/>
            <a:ext cx="6214871" cy="1722691"/>
          </a:xfrm>
        </p:spPr>
        <p:txBody>
          <a:bodyPr anchor="ctr">
            <a:normAutofit/>
          </a:bodyPr>
          <a:lstStyle/>
          <a:p>
            <a:r>
              <a:rPr lang="es-MX" sz="2200"/>
              <a:t>Tarjeta de procesamiento.</a:t>
            </a:r>
          </a:p>
          <a:p>
            <a:r>
              <a:rPr lang="es-MX" sz="2200"/>
              <a:t>Tarjeta de control.</a:t>
            </a:r>
          </a:p>
          <a:p>
            <a:endParaRPr lang="es-MX" sz="2200"/>
          </a:p>
        </p:txBody>
      </p:sp>
    </p:spTree>
    <p:extLst>
      <p:ext uri="{BB962C8B-B14F-4D97-AF65-F5344CB8AC3E}">
        <p14:creationId xmlns:p14="http://schemas.microsoft.com/office/powerpoint/2010/main" val="4039909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7" name="Imagen 6">
            <a:extLst>
              <a:ext uri="{FF2B5EF4-FFF2-40B4-BE49-F238E27FC236}">
                <a16:creationId xmlns:a16="http://schemas.microsoft.com/office/drawing/2014/main" id="{20ED80B7-7197-962A-BE19-8ECD3035AF2C}"/>
              </a:ext>
            </a:extLst>
          </p:cNvPr>
          <p:cNvPicPr>
            <a:picLocks noChangeAspect="1"/>
          </p:cNvPicPr>
          <p:nvPr/>
        </p:nvPicPr>
        <p:blipFill>
          <a:blip r:embed="rId2"/>
          <a:stretch>
            <a:fillRect/>
          </a:stretch>
        </p:blipFill>
        <p:spPr>
          <a:xfrm>
            <a:off x="971550" y="1068388"/>
            <a:ext cx="3660775" cy="1527175"/>
          </a:xfrm>
          <a:prstGeom prst="rect">
            <a:avLst/>
          </a:prstGeom>
        </p:spPr>
      </p:pic>
      <p:pic>
        <p:nvPicPr>
          <p:cNvPr id="5" name="Marcador de contenido 4">
            <a:extLst>
              <a:ext uri="{FF2B5EF4-FFF2-40B4-BE49-F238E27FC236}">
                <a16:creationId xmlns:a16="http://schemas.microsoft.com/office/drawing/2014/main" id="{5E1A40EE-A652-6902-0644-722A9A15C9C2}"/>
              </a:ext>
            </a:extLst>
          </p:cNvPr>
          <p:cNvPicPr>
            <a:picLocks noGrp="1" noChangeAspect="1"/>
          </p:cNvPicPr>
          <p:nvPr>
            <p:ph idx="1"/>
          </p:nvPr>
        </p:nvPicPr>
        <p:blipFill>
          <a:blip r:embed="rId3"/>
          <a:stretch>
            <a:fillRect/>
          </a:stretch>
        </p:blipFill>
        <p:spPr>
          <a:xfrm>
            <a:off x="971550" y="2665413"/>
            <a:ext cx="3660775" cy="1165225"/>
          </a:xfrm>
        </p:spPr>
      </p:pic>
      <p:pic>
        <p:nvPicPr>
          <p:cNvPr id="9" name="Imagen 8">
            <a:extLst>
              <a:ext uri="{FF2B5EF4-FFF2-40B4-BE49-F238E27FC236}">
                <a16:creationId xmlns:a16="http://schemas.microsoft.com/office/drawing/2014/main" id="{AB24C682-3D85-2D78-0DAF-98CDB44529BC}"/>
              </a:ext>
            </a:extLst>
          </p:cNvPr>
          <p:cNvPicPr>
            <a:picLocks noChangeAspect="1"/>
          </p:cNvPicPr>
          <p:nvPr/>
        </p:nvPicPr>
        <p:blipFill>
          <a:blip r:embed="rId4"/>
          <a:stretch>
            <a:fillRect/>
          </a:stretch>
        </p:blipFill>
        <p:spPr>
          <a:xfrm>
            <a:off x="4702175" y="1068388"/>
            <a:ext cx="6518275" cy="2762250"/>
          </a:xfrm>
          <a:prstGeom prst="rect">
            <a:avLst/>
          </a:prstGeom>
        </p:spPr>
      </p:pic>
      <p:sp>
        <p:nvSpPr>
          <p:cNvPr id="2" name="Título 1">
            <a:extLst>
              <a:ext uri="{FF2B5EF4-FFF2-40B4-BE49-F238E27FC236}">
                <a16:creationId xmlns:a16="http://schemas.microsoft.com/office/drawing/2014/main" id="{B1C8DE73-F7A7-C677-D887-EE70A54016A1}"/>
              </a:ext>
            </a:extLst>
          </p:cNvPr>
          <p:cNvSpPr>
            <a:spLocks noGrp="1"/>
          </p:cNvSpPr>
          <p:nvPr>
            <p:ph type="title"/>
          </p:nvPr>
        </p:nvSpPr>
        <p:spPr>
          <a:xfrm>
            <a:off x="2020824" y="4379976"/>
            <a:ext cx="8147304" cy="1069848"/>
          </a:xfrm>
          <a:solidFill>
            <a:srgbClr val="FFFFFF"/>
          </a:solidFill>
          <a:ln w="31750" cap="sq">
            <a:solidFill>
              <a:srgbClr val="5E5E52"/>
            </a:solidFill>
            <a:miter lim="800000"/>
          </a:ln>
        </p:spPr>
        <p:txBody>
          <a:bodyPr>
            <a:normAutofit/>
          </a:bodyPr>
          <a:lstStyle/>
          <a:p>
            <a:pPr algn="ctr"/>
            <a:r>
              <a:rPr lang="es-MX" sz="3200">
                <a:solidFill>
                  <a:srgbClr val="262626"/>
                </a:solidFill>
              </a:rPr>
              <a:t>ThingSpeak</a:t>
            </a:r>
          </a:p>
        </p:txBody>
      </p:sp>
    </p:spTree>
    <p:extLst>
      <p:ext uri="{BB962C8B-B14F-4D97-AF65-F5344CB8AC3E}">
        <p14:creationId xmlns:p14="http://schemas.microsoft.com/office/powerpoint/2010/main" val="1934216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0A4F63-EB63-381B-4067-614CD83BF3DB}"/>
              </a:ext>
            </a:extLst>
          </p:cNvPr>
          <p:cNvSpPr>
            <a:spLocks noGrp="1"/>
          </p:cNvSpPr>
          <p:nvPr>
            <p:ph type="title"/>
          </p:nvPr>
        </p:nvSpPr>
        <p:spPr>
          <a:xfrm>
            <a:off x="635000" y="640823"/>
            <a:ext cx="3418659" cy="5583148"/>
          </a:xfrm>
        </p:spPr>
        <p:txBody>
          <a:bodyPr anchor="ctr">
            <a:normAutofit/>
          </a:bodyPr>
          <a:lstStyle/>
          <a:p>
            <a:r>
              <a:rPr lang="es-MX" sz="5400"/>
              <a:t>Productos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D09EA41A-C63C-1FF3-18CD-D13857FC135E}"/>
              </a:ext>
            </a:extLst>
          </p:cNvPr>
          <p:cNvGraphicFramePr>
            <a:graphicFrameLocks noGrp="1"/>
          </p:cNvGraphicFramePr>
          <p:nvPr>
            <p:ph idx="1"/>
            <p:extLst>
              <p:ext uri="{D42A27DB-BD31-4B8C-83A1-F6EECF244321}">
                <p14:modId xmlns:p14="http://schemas.microsoft.com/office/powerpoint/2010/main" val="319503811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9154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ítulo 1">
            <a:extLst>
              <a:ext uri="{FF2B5EF4-FFF2-40B4-BE49-F238E27FC236}">
                <a16:creationId xmlns:a16="http://schemas.microsoft.com/office/drawing/2014/main" id="{8F736B66-C5E8-ACD1-89CC-1B8BCEE2E876}"/>
              </a:ext>
            </a:extLst>
          </p:cNvPr>
          <p:cNvSpPr>
            <a:spLocks noGrp="1"/>
          </p:cNvSpPr>
          <p:nvPr>
            <p:ph type="title"/>
          </p:nvPr>
        </p:nvSpPr>
        <p:spPr>
          <a:xfrm>
            <a:off x="841246" y="673770"/>
            <a:ext cx="3644489" cy="2414488"/>
          </a:xfrm>
        </p:spPr>
        <p:txBody>
          <a:bodyPr anchor="t">
            <a:normAutofit/>
          </a:bodyPr>
          <a:lstStyle/>
          <a:p>
            <a:r>
              <a:rPr lang="es-MX" sz="3800">
                <a:solidFill>
                  <a:srgbClr val="FFFFFF"/>
                </a:solidFill>
              </a:rPr>
              <a:t>Funcionamiento</a:t>
            </a:r>
          </a:p>
        </p:txBody>
      </p:sp>
      <p:sp>
        <p:nvSpPr>
          <p:cNvPr id="3" name="Marcador de contenido 2">
            <a:extLst>
              <a:ext uri="{FF2B5EF4-FFF2-40B4-BE49-F238E27FC236}">
                <a16:creationId xmlns:a16="http://schemas.microsoft.com/office/drawing/2014/main" id="{8EAD410E-1DD8-A773-DDF9-0D71F13211F1}"/>
              </a:ext>
            </a:extLst>
          </p:cNvPr>
          <p:cNvSpPr>
            <a:spLocks noGrp="1"/>
          </p:cNvSpPr>
          <p:nvPr>
            <p:ph idx="1"/>
          </p:nvPr>
        </p:nvSpPr>
        <p:spPr>
          <a:xfrm>
            <a:off x="6095999" y="882315"/>
            <a:ext cx="5254754" cy="5294647"/>
          </a:xfrm>
        </p:spPr>
        <p:txBody>
          <a:bodyPr>
            <a:normAutofit/>
          </a:bodyPr>
          <a:lstStyle/>
          <a:p>
            <a:r>
              <a:rPr lang="es-MX" sz="1500" b="0" i="0">
                <a:effectLst/>
                <a:latin typeface="-apple-system"/>
              </a:rPr>
              <a:t>Con la bomba apagada, la válvula de control de flujo del banco hidráulico cerrada, la válvula de admisión del circuito cerrada y la electroválvula del circuito abierta (hacia dentro) para eliminar presión en la tubería, se coloca el primer transductor en el punto del circuito más cercano a la válvula de impacto y se coloca el segundo transductor en el punto del circuito más alejado de la válvula de impacto. </a:t>
            </a:r>
          </a:p>
          <a:p>
            <a:r>
              <a:rPr lang="es-MX" sz="1500" b="0" i="0">
                <a:effectLst/>
                <a:latin typeface="-apple-system"/>
              </a:rPr>
              <a:t>A continuación, y una vez comprobado que todos los tapones y transductores del circuito están bien cerrados, se procede a encender la bomba, se abre gradualmente la válvula de control de flujo del banco hidráulico hasta el máximo y una vez estabilizado el flujo de agua se procede a abrir la válvula de admisión del circuito número.</a:t>
            </a:r>
          </a:p>
          <a:p>
            <a:r>
              <a:rPr lang="es-MX" sz="1500" b="0" i="0">
                <a:effectLst/>
                <a:latin typeface="-apple-system"/>
              </a:rPr>
              <a:t>En régimen abierto (recordemos que la electroválvula de dicho circuito continúa abierta) se procede al disparo de la válvula de impacto correspondiente actuando sobre el seguro ubicado en la parte superior de la misma, observándose en el ordenador dos ondas distintas en función de los puntos en los que se ha realizado la medida.</a:t>
            </a:r>
          </a:p>
          <a:p>
            <a:r>
              <a:rPr lang="es-MX" sz="1500" b="0" i="0">
                <a:effectLst/>
                <a:latin typeface="-apple-system"/>
              </a:rPr>
              <a:t>La práctica se realiza entre los dos puntos más alejados del circuito para disponer de una mayor distancia de recorrido de la onda debido a la elevada velocidad de la onda.</a:t>
            </a:r>
          </a:p>
          <a:p>
            <a:endParaRPr lang="es-MX" sz="1500"/>
          </a:p>
        </p:txBody>
      </p:sp>
    </p:spTree>
    <p:extLst>
      <p:ext uri="{BB962C8B-B14F-4D97-AF65-F5344CB8AC3E}">
        <p14:creationId xmlns:p14="http://schemas.microsoft.com/office/powerpoint/2010/main" val="242276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33FEA8-E8F5-A9DA-AAB0-5171DDD6DDA0}"/>
              </a:ext>
            </a:extLst>
          </p:cNvPr>
          <p:cNvSpPr>
            <a:spLocks noGrp="1"/>
          </p:cNvSpPr>
          <p:nvPr>
            <p:ph type="title"/>
          </p:nvPr>
        </p:nvSpPr>
        <p:spPr/>
        <p:txBody>
          <a:bodyPr/>
          <a:lstStyle/>
          <a:p>
            <a:r>
              <a:rPr lang="es-MX" dirty="0"/>
              <a:t>Objetivos</a:t>
            </a:r>
          </a:p>
        </p:txBody>
      </p:sp>
      <p:sp>
        <p:nvSpPr>
          <p:cNvPr id="6" name="Marcador de texto 5">
            <a:extLst>
              <a:ext uri="{FF2B5EF4-FFF2-40B4-BE49-F238E27FC236}">
                <a16:creationId xmlns:a16="http://schemas.microsoft.com/office/drawing/2014/main" id="{660B3C0A-4E42-2116-9B25-3F1B6234AF80}"/>
              </a:ext>
            </a:extLst>
          </p:cNvPr>
          <p:cNvSpPr>
            <a:spLocks noGrp="1"/>
          </p:cNvSpPr>
          <p:nvPr>
            <p:ph type="body" idx="1"/>
          </p:nvPr>
        </p:nvSpPr>
        <p:spPr/>
        <p:txBody>
          <a:bodyPr/>
          <a:lstStyle/>
          <a:p>
            <a:r>
              <a:rPr lang="es-MX" dirty="0"/>
              <a:t>General</a:t>
            </a:r>
          </a:p>
        </p:txBody>
      </p:sp>
      <p:sp>
        <p:nvSpPr>
          <p:cNvPr id="7" name="Marcador de contenido 6">
            <a:extLst>
              <a:ext uri="{FF2B5EF4-FFF2-40B4-BE49-F238E27FC236}">
                <a16:creationId xmlns:a16="http://schemas.microsoft.com/office/drawing/2014/main" id="{0D04174B-95DB-D15B-61CB-4EADB326D5D2}"/>
              </a:ext>
            </a:extLst>
          </p:cNvPr>
          <p:cNvSpPr>
            <a:spLocks noGrp="1"/>
          </p:cNvSpPr>
          <p:nvPr>
            <p:ph sz="half" idx="2"/>
          </p:nvPr>
        </p:nvSpPr>
        <p:spPr/>
        <p:txBody>
          <a:bodyPr>
            <a:normAutofit/>
          </a:bodyPr>
          <a:lstStyle/>
          <a:p>
            <a:pPr fontAlgn="auto"/>
            <a:r>
              <a:rPr lang="es-MX" sz="2800" kern="0" dirty="0">
                <a:effectLst/>
                <a:latin typeface="Ubuntu Light" panose="020B0304030602030204" pitchFamily="34" charset="0"/>
                <a:ea typeface="Times New Roman" panose="02020603050405020304" pitchFamily="18" charset="0"/>
                <a:cs typeface="Calibri" panose="020F0502020204030204" pitchFamily="34" charset="0"/>
              </a:rPr>
              <a:t>Crear un sistema experimental basado en la arquitectura de Internet de las Cosas para el estudio del golpe de ariete aplicado a tuberías PVC.</a:t>
            </a:r>
            <a:endParaRPr lang="es-MX" sz="3200" kern="150" dirty="0">
              <a:effectLst/>
              <a:latin typeface="Liberation Serif"/>
              <a:ea typeface="Noto Sans CJK SC Regular"/>
              <a:cs typeface="FreeSans"/>
            </a:endParaRPr>
          </a:p>
        </p:txBody>
      </p:sp>
      <p:sp>
        <p:nvSpPr>
          <p:cNvPr id="8" name="Marcador de texto 7">
            <a:extLst>
              <a:ext uri="{FF2B5EF4-FFF2-40B4-BE49-F238E27FC236}">
                <a16:creationId xmlns:a16="http://schemas.microsoft.com/office/drawing/2014/main" id="{5706F998-95A2-E2E9-1769-812D65BC6691}"/>
              </a:ext>
            </a:extLst>
          </p:cNvPr>
          <p:cNvSpPr>
            <a:spLocks noGrp="1"/>
          </p:cNvSpPr>
          <p:nvPr>
            <p:ph type="body" sz="quarter" idx="3"/>
          </p:nvPr>
        </p:nvSpPr>
        <p:spPr/>
        <p:txBody>
          <a:bodyPr/>
          <a:lstStyle/>
          <a:p>
            <a:r>
              <a:rPr lang="es-MX" dirty="0"/>
              <a:t>Específicos</a:t>
            </a:r>
          </a:p>
        </p:txBody>
      </p:sp>
      <p:sp>
        <p:nvSpPr>
          <p:cNvPr id="9" name="Marcador de contenido 8">
            <a:extLst>
              <a:ext uri="{FF2B5EF4-FFF2-40B4-BE49-F238E27FC236}">
                <a16:creationId xmlns:a16="http://schemas.microsoft.com/office/drawing/2014/main" id="{C1071B29-798C-72F5-3A7F-9B636D8E6B32}"/>
              </a:ext>
            </a:extLst>
          </p:cNvPr>
          <p:cNvSpPr>
            <a:spLocks noGrp="1"/>
          </p:cNvSpPr>
          <p:nvPr>
            <p:ph sz="quarter" idx="4"/>
          </p:nvPr>
        </p:nvSpPr>
        <p:spPr/>
        <p:txBody>
          <a:bodyPr>
            <a:noAutofit/>
          </a:bodyPr>
          <a:lstStyle/>
          <a:p>
            <a:r>
              <a:rPr lang="es-MX" sz="1750" kern="0" dirty="0">
                <a:effectLst/>
                <a:latin typeface="Ubuntu Light" panose="020B0304030602030204" pitchFamily="34" charset="0"/>
                <a:ea typeface="Times New Roman" panose="02020603050405020304" pitchFamily="18" charset="0"/>
                <a:cs typeface="Calibri" panose="020F0502020204030204" pitchFamily="34" charset="0"/>
              </a:rPr>
              <a:t>Implementar un sistema físico que permita el estudio del fenómeno del golpe de ariete mediante tuberías de PVC.</a:t>
            </a:r>
          </a:p>
          <a:p>
            <a:r>
              <a:rPr lang="es-MX" sz="1750" kern="0" dirty="0">
                <a:effectLst/>
                <a:latin typeface="Ubuntu Light" panose="020B0304030602030204" pitchFamily="34" charset="0"/>
                <a:ea typeface="Times New Roman" panose="02020603050405020304" pitchFamily="18" charset="0"/>
                <a:cs typeface="Calibri" panose="020F0502020204030204" pitchFamily="34" charset="0"/>
              </a:rPr>
              <a:t>Diseñar un sistema basado en la arquitectura de Internet de las Cosas integrando la información de sensores de presión y flujo de caudal, además de actuadores tipo electroválvulas.</a:t>
            </a:r>
            <a:endParaRPr lang="es-MX" sz="1750" kern="0" dirty="0">
              <a:latin typeface="Ubuntu Light" panose="020B0304030602030204" pitchFamily="34" charset="0"/>
              <a:ea typeface="Times New Roman" panose="02020603050405020304" pitchFamily="18" charset="0"/>
              <a:cs typeface="Calibri" panose="020F0502020204030204" pitchFamily="34" charset="0"/>
            </a:endParaRPr>
          </a:p>
          <a:p>
            <a:r>
              <a:rPr lang="es-MX" sz="1750" kern="0" dirty="0">
                <a:effectLst/>
                <a:latin typeface="Ubuntu Light" panose="020B0304030602030204" pitchFamily="34" charset="0"/>
                <a:ea typeface="Times New Roman" panose="02020603050405020304" pitchFamily="18" charset="0"/>
                <a:cs typeface="Calibri" panose="020F0502020204030204" pitchFamily="34" charset="0"/>
              </a:rPr>
              <a:t>Procesar los datos obtenidos mediante los sensores generando modelos matemáticos de salida del fenómeno de golpe de ariete.</a:t>
            </a:r>
          </a:p>
          <a:p>
            <a:r>
              <a:rPr lang="es-MX" sz="1750" kern="0" dirty="0">
                <a:effectLst/>
                <a:latin typeface="Ubuntu Light" panose="020B0304030602030204" pitchFamily="34" charset="0"/>
                <a:ea typeface="Times New Roman" panose="02020603050405020304" pitchFamily="18" charset="0"/>
                <a:cs typeface="Calibri" panose="020F0502020204030204" pitchFamily="34" charset="0"/>
              </a:rPr>
              <a:t>Crear un sistema educativo experimental que facilite la comprensión del fenómeno del golpe de ariete a través de un mecanismo interactivo para el estudiante.</a:t>
            </a:r>
            <a:endParaRPr lang="es-MX" sz="1750" kern="150" dirty="0">
              <a:effectLst/>
              <a:latin typeface="Liberation Serif"/>
              <a:ea typeface="Noto Sans CJK SC Regular"/>
              <a:cs typeface="FreeSans"/>
            </a:endParaRPr>
          </a:p>
        </p:txBody>
      </p:sp>
    </p:spTree>
    <p:extLst>
      <p:ext uri="{BB962C8B-B14F-4D97-AF65-F5344CB8AC3E}">
        <p14:creationId xmlns:p14="http://schemas.microsoft.com/office/powerpoint/2010/main" val="328083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B5754F0-E674-47E0-8279-B575853FFEE7}"/>
              </a:ext>
            </a:extLst>
          </p:cNvPr>
          <p:cNvSpPr>
            <a:spLocks noGrp="1"/>
          </p:cNvSpPr>
          <p:nvPr>
            <p:ph idx="1"/>
          </p:nvPr>
        </p:nvSpPr>
        <p:spPr>
          <a:xfrm>
            <a:off x="630936" y="2660904"/>
            <a:ext cx="4818888" cy="3547872"/>
          </a:xfrm>
        </p:spPr>
        <p:txBody>
          <a:bodyPr anchor="t">
            <a:normAutofit/>
          </a:bodyPr>
          <a:lstStyle/>
          <a:p>
            <a:r>
              <a:rPr lang="es-MX" sz="1900"/>
              <a:t>El fenómeno de golpe de ariete se produce ante un cambio en la velocidad del flujo el cual genera sobrepresiones o sub-presiones. </a:t>
            </a:r>
          </a:p>
          <a:p>
            <a:endParaRPr lang="es-MX" sz="1900"/>
          </a:p>
          <a:p>
            <a:r>
              <a:rPr lang="es-MX" sz="1900"/>
              <a:t>Estas viajan en formas de ondas cuyo efecto es disminuir la velocidad del flujo, Estas variaciones de velocidad son causadas por maniobras en el sistema, dependiendo de la velocidad de los cambios, serán las magnitudes de los efectos. </a:t>
            </a:r>
          </a:p>
        </p:txBody>
      </p:sp>
      <p:pic>
        <p:nvPicPr>
          <p:cNvPr id="10" name="¿Qué es el Golpe de Ariete_ _ DFT Inc.">
            <a:hlinkClick r:id="" action="ppaction://media"/>
            <a:extLst>
              <a:ext uri="{FF2B5EF4-FFF2-40B4-BE49-F238E27FC236}">
                <a16:creationId xmlns:a16="http://schemas.microsoft.com/office/drawing/2014/main" id="{08F88638-B905-4C92-A094-37ABED912E5B}"/>
              </a:ext>
            </a:extLst>
          </p:cNvPr>
          <p:cNvPicPr>
            <a:picLocks noChangeAspect="1"/>
          </p:cNvPicPr>
          <p:nvPr>
            <a:videoFile r:link="rId1"/>
            <p:extLst>
              <p:ext uri="{DAA4B4D4-6D71-4841-9C94-3DE7FCFB9230}">
                <p14:media xmlns:p14="http://schemas.microsoft.com/office/powerpoint/2010/main" r:embed="rId2">
                  <p14:trim st="28017" end="105224.9609"/>
                </p14:media>
              </p:ext>
            </p:extLst>
          </p:nvPr>
        </p:nvPicPr>
        <p:blipFill>
          <a:blip r:embed="rId4"/>
          <a:stretch>
            <a:fillRect/>
          </a:stretch>
        </p:blipFill>
        <p:spPr>
          <a:xfrm>
            <a:off x="6099048" y="1893665"/>
            <a:ext cx="5458968" cy="3070669"/>
          </a:xfrm>
          <a:prstGeom prst="rect">
            <a:avLst/>
          </a:prstGeom>
        </p:spPr>
      </p:pic>
      <p:sp>
        <p:nvSpPr>
          <p:cNvPr id="4" name="CuadroTexto 3">
            <a:extLst>
              <a:ext uri="{FF2B5EF4-FFF2-40B4-BE49-F238E27FC236}">
                <a16:creationId xmlns:a16="http://schemas.microsoft.com/office/drawing/2014/main" id="{0FC14C47-83E3-465D-8C80-3D4FF9B8D17E}"/>
              </a:ext>
            </a:extLst>
          </p:cNvPr>
          <p:cNvSpPr txBox="1"/>
          <p:nvPr/>
        </p:nvSpPr>
        <p:spPr>
          <a:xfrm>
            <a:off x="765110" y="3097763"/>
            <a:ext cx="45719" cy="369332"/>
          </a:xfrm>
          <a:prstGeom prst="rect">
            <a:avLst/>
          </a:prstGeom>
          <a:noFill/>
        </p:spPr>
        <p:txBody>
          <a:bodyPr wrap="square" rtlCol="0">
            <a:spAutoFit/>
          </a:bodyPr>
          <a:lstStyle/>
          <a:p>
            <a:endParaRPr lang="es-MX" dirty="0"/>
          </a:p>
        </p:txBody>
      </p:sp>
    </p:spTree>
    <p:extLst>
      <p:ext uri="{BB962C8B-B14F-4D97-AF65-F5344CB8AC3E}">
        <p14:creationId xmlns:p14="http://schemas.microsoft.com/office/powerpoint/2010/main" val="2059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E2E8F38A-F063-462F-AF0F-20E2D9D05A04}"/>
              </a:ext>
            </a:extLst>
          </p:cNvPr>
          <p:cNvPicPr>
            <a:picLocks noGrp="1" noChangeAspect="1"/>
          </p:cNvPicPr>
          <p:nvPr>
            <p:ph idx="1"/>
          </p:nvPr>
        </p:nvPicPr>
        <p:blipFill>
          <a:blip r:embed="rId2"/>
          <a:stretch>
            <a:fillRect/>
          </a:stretch>
        </p:blipFill>
        <p:spPr>
          <a:xfrm>
            <a:off x="156126" y="2459736"/>
            <a:ext cx="4450466" cy="2572735"/>
          </a:xfrm>
          <a:prstGeom prst="rect">
            <a:avLst/>
          </a:prstGeom>
        </p:spPr>
      </p:pic>
      <p:pic>
        <p:nvPicPr>
          <p:cNvPr id="6" name="Imagen 5">
            <a:extLst>
              <a:ext uri="{FF2B5EF4-FFF2-40B4-BE49-F238E27FC236}">
                <a16:creationId xmlns:a16="http://schemas.microsoft.com/office/drawing/2014/main" id="{0073A0C4-AB1E-4E7E-910B-E386F0EC51BC}"/>
              </a:ext>
            </a:extLst>
          </p:cNvPr>
          <p:cNvPicPr>
            <a:picLocks noChangeAspect="1"/>
          </p:cNvPicPr>
          <p:nvPr/>
        </p:nvPicPr>
        <p:blipFill rotWithShape="1">
          <a:blip r:embed="rId3"/>
          <a:srcRect l="22575" t="32533" r="22675" b="53628"/>
          <a:stretch/>
        </p:blipFill>
        <p:spPr>
          <a:xfrm>
            <a:off x="237743" y="832105"/>
            <a:ext cx="9208009" cy="1309176"/>
          </a:xfrm>
          <a:prstGeom prst="rect">
            <a:avLst/>
          </a:prstGeom>
        </p:spPr>
      </p:pic>
      <p:pic>
        <p:nvPicPr>
          <p:cNvPr id="7" name="Imagen 6">
            <a:extLst>
              <a:ext uri="{FF2B5EF4-FFF2-40B4-BE49-F238E27FC236}">
                <a16:creationId xmlns:a16="http://schemas.microsoft.com/office/drawing/2014/main" id="{8F7EDCF7-E1E2-48FA-96D3-F9F0C22DDCA7}"/>
              </a:ext>
            </a:extLst>
          </p:cNvPr>
          <p:cNvPicPr>
            <a:picLocks noChangeAspect="1"/>
          </p:cNvPicPr>
          <p:nvPr/>
        </p:nvPicPr>
        <p:blipFill rotWithShape="1">
          <a:blip r:embed="rId3"/>
          <a:srcRect l="22575" t="48639" r="45400" b="34133"/>
          <a:stretch/>
        </p:blipFill>
        <p:spPr>
          <a:xfrm>
            <a:off x="4983479" y="2569464"/>
            <a:ext cx="4774466" cy="1444752"/>
          </a:xfrm>
          <a:prstGeom prst="rect">
            <a:avLst/>
          </a:prstGeom>
        </p:spPr>
      </p:pic>
      <p:pic>
        <p:nvPicPr>
          <p:cNvPr id="9" name="Imagen 8">
            <a:extLst>
              <a:ext uri="{FF2B5EF4-FFF2-40B4-BE49-F238E27FC236}">
                <a16:creationId xmlns:a16="http://schemas.microsoft.com/office/drawing/2014/main" id="{C97829F6-7E21-4632-8550-40E289A75B45}"/>
              </a:ext>
            </a:extLst>
          </p:cNvPr>
          <p:cNvPicPr>
            <a:picLocks noChangeAspect="1"/>
          </p:cNvPicPr>
          <p:nvPr/>
        </p:nvPicPr>
        <p:blipFill>
          <a:blip r:embed="rId4"/>
          <a:stretch>
            <a:fillRect/>
          </a:stretch>
        </p:blipFill>
        <p:spPr>
          <a:xfrm>
            <a:off x="4225769" y="3993250"/>
            <a:ext cx="2325951" cy="2864749"/>
          </a:xfrm>
          <a:prstGeom prst="rect">
            <a:avLst/>
          </a:prstGeom>
        </p:spPr>
      </p:pic>
      <p:pic>
        <p:nvPicPr>
          <p:cNvPr id="11" name="Imagen 10">
            <a:extLst>
              <a:ext uri="{FF2B5EF4-FFF2-40B4-BE49-F238E27FC236}">
                <a16:creationId xmlns:a16="http://schemas.microsoft.com/office/drawing/2014/main" id="{FEDFB3E5-1894-466F-93DF-74793F90FFD0}"/>
              </a:ext>
            </a:extLst>
          </p:cNvPr>
          <p:cNvPicPr>
            <a:picLocks noChangeAspect="1"/>
          </p:cNvPicPr>
          <p:nvPr/>
        </p:nvPicPr>
        <p:blipFill>
          <a:blip r:embed="rId5"/>
          <a:stretch>
            <a:fillRect/>
          </a:stretch>
        </p:blipFill>
        <p:spPr>
          <a:xfrm>
            <a:off x="6685052" y="4196822"/>
            <a:ext cx="3189698" cy="2478571"/>
          </a:xfrm>
          <a:prstGeom prst="rect">
            <a:avLst/>
          </a:prstGeom>
        </p:spPr>
      </p:pic>
      <p:pic>
        <p:nvPicPr>
          <p:cNvPr id="13" name="Imagen 12">
            <a:extLst>
              <a:ext uri="{FF2B5EF4-FFF2-40B4-BE49-F238E27FC236}">
                <a16:creationId xmlns:a16="http://schemas.microsoft.com/office/drawing/2014/main" id="{6BB46074-54D4-4855-8915-D15EFFBDE5F1}"/>
              </a:ext>
            </a:extLst>
          </p:cNvPr>
          <p:cNvPicPr>
            <a:picLocks noChangeAspect="1"/>
          </p:cNvPicPr>
          <p:nvPr/>
        </p:nvPicPr>
        <p:blipFill>
          <a:blip r:embed="rId6"/>
          <a:stretch>
            <a:fillRect/>
          </a:stretch>
        </p:blipFill>
        <p:spPr>
          <a:xfrm>
            <a:off x="375464" y="5116327"/>
            <a:ext cx="3630968" cy="1559066"/>
          </a:xfrm>
          <a:prstGeom prst="rect">
            <a:avLst/>
          </a:prstGeom>
        </p:spPr>
      </p:pic>
    </p:spTree>
    <p:extLst>
      <p:ext uri="{BB962C8B-B14F-4D97-AF65-F5344CB8AC3E}">
        <p14:creationId xmlns:p14="http://schemas.microsoft.com/office/powerpoint/2010/main" val="1239750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01285BE-81B3-494A-84E8-A3D75DB7275A}"/>
              </a:ext>
            </a:extLst>
          </p:cNvPr>
          <p:cNvPicPr>
            <a:picLocks noChangeAspect="1"/>
          </p:cNvPicPr>
          <p:nvPr/>
        </p:nvPicPr>
        <p:blipFill>
          <a:blip r:embed="rId2"/>
          <a:stretch>
            <a:fillRect/>
          </a:stretch>
        </p:blipFill>
        <p:spPr>
          <a:xfrm>
            <a:off x="6471820" y="3302195"/>
            <a:ext cx="5643551" cy="3555805"/>
          </a:xfrm>
          <a:prstGeom prst="rect">
            <a:avLst/>
          </a:prstGeom>
        </p:spPr>
      </p:pic>
      <p:sp>
        <p:nvSpPr>
          <p:cNvPr id="2" name="Título 1">
            <a:extLst>
              <a:ext uri="{FF2B5EF4-FFF2-40B4-BE49-F238E27FC236}">
                <a16:creationId xmlns:a16="http://schemas.microsoft.com/office/drawing/2014/main" id="{9E1B39A5-E531-4936-9F76-35F716618227}"/>
              </a:ext>
            </a:extLst>
          </p:cNvPr>
          <p:cNvSpPr>
            <a:spLocks noGrp="1"/>
          </p:cNvSpPr>
          <p:nvPr>
            <p:ph type="title"/>
          </p:nvPr>
        </p:nvSpPr>
        <p:spPr>
          <a:xfrm>
            <a:off x="-86146" y="-111704"/>
            <a:ext cx="8596668" cy="1320800"/>
          </a:xfrm>
        </p:spPr>
        <p:txBody>
          <a:bodyPr/>
          <a:lstStyle/>
          <a:p>
            <a:r>
              <a:rPr lang="es-MX" dirty="0"/>
              <a:t>La sobrepresión </a:t>
            </a:r>
          </a:p>
        </p:txBody>
      </p:sp>
      <p:pic>
        <p:nvPicPr>
          <p:cNvPr id="5" name="Imagen 4">
            <a:extLst>
              <a:ext uri="{FF2B5EF4-FFF2-40B4-BE49-F238E27FC236}">
                <a16:creationId xmlns:a16="http://schemas.microsoft.com/office/drawing/2014/main" id="{898D934B-C098-4627-AD04-24F33FF7AD70}"/>
              </a:ext>
            </a:extLst>
          </p:cNvPr>
          <p:cNvPicPr>
            <a:picLocks noChangeAspect="1"/>
          </p:cNvPicPr>
          <p:nvPr/>
        </p:nvPicPr>
        <p:blipFill>
          <a:blip r:embed="rId3"/>
          <a:stretch>
            <a:fillRect/>
          </a:stretch>
        </p:blipFill>
        <p:spPr>
          <a:xfrm>
            <a:off x="138773" y="2177836"/>
            <a:ext cx="6333047" cy="3571594"/>
          </a:xfrm>
          <a:prstGeom prst="rect">
            <a:avLst/>
          </a:prstGeom>
        </p:spPr>
      </p:pic>
      <p:pic>
        <p:nvPicPr>
          <p:cNvPr id="9" name="Imagen 8">
            <a:extLst>
              <a:ext uri="{FF2B5EF4-FFF2-40B4-BE49-F238E27FC236}">
                <a16:creationId xmlns:a16="http://schemas.microsoft.com/office/drawing/2014/main" id="{F4D80788-0C3B-4A59-9C0B-AB6F82B62ADD}"/>
              </a:ext>
            </a:extLst>
          </p:cNvPr>
          <p:cNvPicPr>
            <a:picLocks noChangeAspect="1"/>
          </p:cNvPicPr>
          <p:nvPr/>
        </p:nvPicPr>
        <p:blipFill>
          <a:blip r:embed="rId4"/>
          <a:stretch>
            <a:fillRect/>
          </a:stretch>
        </p:blipFill>
        <p:spPr>
          <a:xfrm>
            <a:off x="3434023" y="648589"/>
            <a:ext cx="5572818" cy="1440470"/>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28E6A23-5008-48E5-8D09-37C23018F89B}"/>
                  </a:ext>
                </a:extLst>
              </p:cNvPr>
              <p:cNvSpPr txBox="1"/>
              <p:nvPr/>
            </p:nvSpPr>
            <p:spPr>
              <a:xfrm>
                <a:off x="5282212" y="548696"/>
                <a:ext cx="239697" cy="38122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𝑐</m:t>
                          </m:r>
                        </m:sub>
                      </m:sSub>
                    </m:oMath>
                  </m:oMathPara>
                </a14:m>
                <a:endParaRPr lang="es-MX" dirty="0"/>
              </a:p>
            </p:txBody>
          </p:sp>
        </mc:Choice>
        <mc:Fallback xmlns="">
          <p:sp>
            <p:nvSpPr>
              <p:cNvPr id="10" name="CuadroTexto 9">
                <a:extLst>
                  <a:ext uri="{FF2B5EF4-FFF2-40B4-BE49-F238E27FC236}">
                    <a16:creationId xmlns:a16="http://schemas.microsoft.com/office/drawing/2014/main" id="{C28E6A23-5008-48E5-8D09-37C23018F89B}"/>
                  </a:ext>
                </a:extLst>
              </p:cNvPr>
              <p:cNvSpPr txBox="1">
                <a:spLocks noRot="1" noChangeAspect="1" noMove="1" noResize="1" noEditPoints="1" noAdjustHandles="1" noChangeArrowheads="1" noChangeShapeType="1" noTextEdit="1"/>
              </p:cNvSpPr>
              <p:nvPr/>
            </p:nvSpPr>
            <p:spPr>
              <a:xfrm>
                <a:off x="5282212" y="548696"/>
                <a:ext cx="239697" cy="381221"/>
              </a:xfrm>
              <a:prstGeom prst="rect">
                <a:avLst/>
              </a:prstGeom>
              <a:blipFill>
                <a:blip r:embed="rId5"/>
                <a:stretch>
                  <a:fillRect r="-28205"/>
                </a:stretch>
              </a:blipFill>
            </p:spPr>
            <p:txBody>
              <a:bodyPr/>
              <a:lstStyle/>
              <a:p>
                <a:r>
                  <a:rPr lang="es-MX">
                    <a:noFill/>
                  </a:rPr>
                  <a:t> </a:t>
                </a:r>
              </a:p>
            </p:txBody>
          </p:sp>
        </mc:Fallback>
      </mc:AlternateContent>
      <p:pic>
        <p:nvPicPr>
          <p:cNvPr id="12" name="Imagen 11">
            <a:extLst>
              <a:ext uri="{FF2B5EF4-FFF2-40B4-BE49-F238E27FC236}">
                <a16:creationId xmlns:a16="http://schemas.microsoft.com/office/drawing/2014/main" id="{7AE0326A-8401-4F38-9BC3-3222D3E0A522}"/>
              </a:ext>
            </a:extLst>
          </p:cNvPr>
          <p:cNvPicPr>
            <a:picLocks noChangeAspect="1"/>
          </p:cNvPicPr>
          <p:nvPr/>
        </p:nvPicPr>
        <p:blipFill>
          <a:blip r:embed="rId6"/>
          <a:stretch>
            <a:fillRect/>
          </a:stretch>
        </p:blipFill>
        <p:spPr>
          <a:xfrm>
            <a:off x="6471820" y="3201874"/>
            <a:ext cx="5643551" cy="3656126"/>
          </a:xfrm>
          <a:prstGeom prst="rect">
            <a:avLst/>
          </a:prstGeom>
        </p:spPr>
      </p:pic>
    </p:spTree>
    <p:extLst>
      <p:ext uri="{BB962C8B-B14F-4D97-AF65-F5344CB8AC3E}">
        <p14:creationId xmlns:p14="http://schemas.microsoft.com/office/powerpoint/2010/main" val="28860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912E9D-7594-1631-018E-01EDB0099C5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Metodología y Diseño </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Marcador de contenido 4">
            <a:extLst>
              <a:ext uri="{FF2B5EF4-FFF2-40B4-BE49-F238E27FC236}">
                <a16:creationId xmlns:a16="http://schemas.microsoft.com/office/drawing/2014/main" id="{FB1E3A9D-F4AC-FCCE-68C7-9905920D7704}"/>
              </a:ext>
            </a:extLst>
          </p:cNvPr>
          <p:cNvPicPr>
            <a:picLocks noGrp="1" noChangeAspect="1"/>
          </p:cNvPicPr>
          <p:nvPr>
            <p:ph idx="1"/>
          </p:nvPr>
        </p:nvPicPr>
        <p:blipFill rotWithShape="1">
          <a:blip r:embed="rId2"/>
          <a:srcRect l="31797" t="28148" r="15546" b="28149"/>
          <a:stretch/>
        </p:blipFill>
        <p:spPr>
          <a:xfrm>
            <a:off x="1786954" y="2427541"/>
            <a:ext cx="8562992" cy="3997637"/>
          </a:xfrm>
          <a:prstGeom prst="rect">
            <a:avLst/>
          </a:prstGeom>
        </p:spPr>
      </p:pic>
    </p:spTree>
    <p:extLst>
      <p:ext uri="{BB962C8B-B14F-4D97-AF65-F5344CB8AC3E}">
        <p14:creationId xmlns:p14="http://schemas.microsoft.com/office/powerpoint/2010/main" val="2901073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9E4F954-9757-208C-0AB3-4B8D598F57D7}"/>
              </a:ext>
            </a:extLst>
          </p:cNvPr>
          <p:cNvSpPr>
            <a:spLocks noGrp="1"/>
          </p:cNvSpPr>
          <p:nvPr>
            <p:ph type="title"/>
          </p:nvPr>
        </p:nvSpPr>
        <p:spPr>
          <a:xfrm>
            <a:off x="612648" y="365125"/>
            <a:ext cx="5295015" cy="2063808"/>
          </a:xfrm>
        </p:spPr>
        <p:txBody>
          <a:bodyPr anchor="b">
            <a:normAutofit/>
          </a:bodyPr>
          <a:lstStyle/>
          <a:p>
            <a:r>
              <a:rPr lang="es-MX" sz="5400"/>
              <a:t>Sistema de tuberías</a:t>
            </a:r>
          </a:p>
        </p:txBody>
      </p:sp>
      <p:sp>
        <p:nvSpPr>
          <p:cNvPr id="2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arcador de contenido 14">
            <a:extLst>
              <a:ext uri="{FF2B5EF4-FFF2-40B4-BE49-F238E27FC236}">
                <a16:creationId xmlns:a16="http://schemas.microsoft.com/office/drawing/2014/main" id="{B8B32266-ABFF-1781-4928-5CCF317BFE59}"/>
              </a:ext>
            </a:extLst>
          </p:cNvPr>
          <p:cNvSpPr>
            <a:spLocks noGrp="1"/>
          </p:cNvSpPr>
          <p:nvPr>
            <p:ph idx="1"/>
          </p:nvPr>
        </p:nvSpPr>
        <p:spPr>
          <a:xfrm>
            <a:off x="612648" y="2908005"/>
            <a:ext cx="5295015" cy="3268957"/>
          </a:xfrm>
        </p:spPr>
        <p:txBody>
          <a:bodyPr>
            <a:normAutofit/>
          </a:bodyPr>
          <a:lstStyle/>
          <a:p>
            <a:r>
              <a:rPr lang="es-MX" sz="2200"/>
              <a:t>Depósito.</a:t>
            </a:r>
          </a:p>
          <a:p>
            <a:r>
              <a:rPr lang="es-MX" sz="2200"/>
              <a:t>Dos tramos de tubería PVC.</a:t>
            </a:r>
          </a:p>
          <a:p>
            <a:r>
              <a:rPr lang="es-MX" sz="2200"/>
              <a:t>Válvulas.</a:t>
            </a:r>
          </a:p>
          <a:p>
            <a:r>
              <a:rPr lang="es-MX" sz="2200"/>
              <a:t>Tanque recolector.</a:t>
            </a:r>
          </a:p>
          <a:p>
            <a:r>
              <a:rPr lang="es-MX" sz="2200"/>
              <a:t>Bomba de recuperación.</a:t>
            </a:r>
          </a:p>
        </p:txBody>
      </p:sp>
      <p:pic>
        <p:nvPicPr>
          <p:cNvPr id="18" name="Imagen 17" descr="Imagen que contiene taza, azul, interior, café&#10;&#10;Descripción generada automáticamente">
            <a:extLst>
              <a:ext uri="{FF2B5EF4-FFF2-40B4-BE49-F238E27FC236}">
                <a16:creationId xmlns:a16="http://schemas.microsoft.com/office/drawing/2014/main" id="{2E561292-ADF6-3A62-7E04-0DB244FDE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021" y="362384"/>
            <a:ext cx="1514356" cy="2884488"/>
          </a:xfrm>
          <a:prstGeom prst="rect">
            <a:avLst/>
          </a:prstGeom>
        </p:spPr>
      </p:pic>
      <p:pic>
        <p:nvPicPr>
          <p:cNvPr id="16" name="Marcador de contenido 9" descr="Imagen que contiene pequeño, verde, tabla, computadora&#10;&#10;Descripción generada automáticamente">
            <a:extLst>
              <a:ext uri="{FF2B5EF4-FFF2-40B4-BE49-F238E27FC236}">
                <a16:creationId xmlns:a16="http://schemas.microsoft.com/office/drawing/2014/main" id="{4A5A5514-FFEF-713D-9FA5-5E1FBC67E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444447" y="362383"/>
            <a:ext cx="2163366" cy="2884489"/>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descr="Imagen que contiene hombre&#10;&#10;Descripción generada automáticamente">
            <a:extLst>
              <a:ext uri="{FF2B5EF4-FFF2-40B4-BE49-F238E27FC236}">
                <a16:creationId xmlns:a16="http://schemas.microsoft.com/office/drawing/2014/main" id="{F046C48B-38B1-0259-BF9C-1BDAFE10A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651" y="3426258"/>
            <a:ext cx="2063028" cy="2750705"/>
          </a:xfrm>
          <a:prstGeom prst="rect">
            <a:avLst/>
          </a:prstGeom>
        </p:spPr>
      </p:pic>
      <p:sp>
        <p:nvSpPr>
          <p:cNvPr id="6" name="AutoShape 6">
            <a:extLst>
              <a:ext uri="{FF2B5EF4-FFF2-40B4-BE49-F238E27FC236}">
                <a16:creationId xmlns:a16="http://schemas.microsoft.com/office/drawing/2014/main" id="{CDD6DE64-AC3D-1272-47BC-B1EED629AC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extLst>
      <p:ext uri="{BB962C8B-B14F-4D97-AF65-F5344CB8AC3E}">
        <p14:creationId xmlns:p14="http://schemas.microsoft.com/office/powerpoint/2010/main" val="1485369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ED4533-A44F-9DD1-321B-5EFC33C286F9}"/>
              </a:ext>
            </a:extLst>
          </p:cNvPr>
          <p:cNvSpPr>
            <a:spLocks noGrp="1"/>
          </p:cNvSpPr>
          <p:nvPr>
            <p:ph type="title"/>
          </p:nvPr>
        </p:nvSpPr>
        <p:spPr>
          <a:xfrm>
            <a:off x="640080" y="329184"/>
            <a:ext cx="6894576" cy="1783080"/>
          </a:xfrm>
        </p:spPr>
        <p:txBody>
          <a:bodyPr anchor="b">
            <a:normAutofit/>
          </a:bodyPr>
          <a:lstStyle/>
          <a:p>
            <a:r>
              <a:rPr lang="es-MX" sz="5400"/>
              <a:t>Componentes electrónicos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rcador de contenido 8">
            <a:extLst>
              <a:ext uri="{FF2B5EF4-FFF2-40B4-BE49-F238E27FC236}">
                <a16:creationId xmlns:a16="http://schemas.microsoft.com/office/drawing/2014/main" id="{7AFC2841-E85E-130E-B1E0-0C2BE73C2B1F}"/>
              </a:ext>
            </a:extLst>
          </p:cNvPr>
          <p:cNvSpPr>
            <a:spLocks noGrp="1"/>
          </p:cNvSpPr>
          <p:nvPr>
            <p:ph idx="1"/>
          </p:nvPr>
        </p:nvSpPr>
        <p:spPr>
          <a:xfrm>
            <a:off x="640080" y="2706624"/>
            <a:ext cx="6894576" cy="3483864"/>
          </a:xfrm>
        </p:spPr>
        <p:txBody>
          <a:bodyPr>
            <a:normAutofit/>
          </a:bodyPr>
          <a:lstStyle/>
          <a:p>
            <a:r>
              <a:rPr lang="es-MX" sz="2200"/>
              <a:t>Tarjeta Arduino.</a:t>
            </a:r>
          </a:p>
          <a:p>
            <a:r>
              <a:rPr lang="es-MX" sz="2200"/>
              <a:t>WIFI Shield.</a:t>
            </a:r>
          </a:p>
          <a:p>
            <a:r>
              <a:rPr lang="es-MX" sz="2200"/>
              <a:t>Tarjeta ESP8266.</a:t>
            </a:r>
          </a:p>
          <a:p>
            <a:r>
              <a:rPr lang="es-MX" sz="2200"/>
              <a:t>Sensor MPX10DP.</a:t>
            </a:r>
          </a:p>
          <a:p>
            <a:r>
              <a:rPr lang="es-MX" sz="2200"/>
              <a:t>Sensor YF-S201.</a:t>
            </a:r>
          </a:p>
          <a:p>
            <a:r>
              <a:rPr lang="es-MX" sz="2200"/>
              <a:t>Electroválvulas 12V.</a:t>
            </a:r>
          </a:p>
          <a:p>
            <a:r>
              <a:rPr lang="es-MX" sz="2200"/>
              <a:t>Relevador 5V.</a:t>
            </a:r>
          </a:p>
          <a:p>
            <a:r>
              <a:rPr lang="es-MX" sz="2200"/>
              <a:t>DeepSwitch.</a:t>
            </a:r>
          </a:p>
        </p:txBody>
      </p:sp>
      <p:pic>
        <p:nvPicPr>
          <p:cNvPr id="10" name="Marcador de contenido 4" descr="Un teclado de computadora&#10;&#10;Descripción generada automáticamente con confianza media">
            <a:extLst>
              <a:ext uri="{FF2B5EF4-FFF2-40B4-BE49-F238E27FC236}">
                <a16:creationId xmlns:a16="http://schemas.microsoft.com/office/drawing/2014/main" id="{52FA3D19-8FBB-A5F8-74DC-5AFA2CBD9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4710" y="329183"/>
            <a:ext cx="2572476" cy="3429969"/>
          </a:xfrm>
          <a:prstGeom prst="rect">
            <a:avLst/>
          </a:prstGeom>
        </p:spPr>
      </p:pic>
      <p:pic>
        <p:nvPicPr>
          <p:cNvPr id="11" name="Imagen 10" descr="Un circuito electrónico&#10;&#10;Descripción generada automáticamente con confianza baja">
            <a:extLst>
              <a:ext uri="{FF2B5EF4-FFF2-40B4-BE49-F238E27FC236}">
                <a16:creationId xmlns:a16="http://schemas.microsoft.com/office/drawing/2014/main" id="{7691687A-A902-4F72-87D9-77981CF68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5702" y="4079193"/>
            <a:ext cx="1632204" cy="2176272"/>
          </a:xfrm>
          <a:prstGeom prst="rect">
            <a:avLst/>
          </a:prstGeom>
        </p:spPr>
      </p:pic>
    </p:spTree>
    <p:extLst>
      <p:ext uri="{BB962C8B-B14F-4D97-AF65-F5344CB8AC3E}">
        <p14:creationId xmlns:p14="http://schemas.microsoft.com/office/powerpoint/2010/main" val="345569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86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CB1933-8E2A-F086-2EEB-91334975D7B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Modelo IoT</a:t>
            </a:r>
          </a:p>
        </p:txBody>
      </p:sp>
      <p:pic>
        <p:nvPicPr>
          <p:cNvPr id="5" name="Marcador de contenido 4">
            <a:extLst>
              <a:ext uri="{FF2B5EF4-FFF2-40B4-BE49-F238E27FC236}">
                <a16:creationId xmlns:a16="http://schemas.microsoft.com/office/drawing/2014/main" id="{74832AB1-407C-3DA9-CE5F-7A51069CC0ED}"/>
              </a:ext>
            </a:extLst>
          </p:cNvPr>
          <p:cNvPicPr>
            <a:picLocks noGrp="1" noChangeAspect="1"/>
          </p:cNvPicPr>
          <p:nvPr>
            <p:ph idx="1"/>
          </p:nvPr>
        </p:nvPicPr>
        <p:blipFill>
          <a:blip r:embed="rId2"/>
          <a:stretch>
            <a:fillRect/>
          </a:stretch>
        </p:blipFill>
        <p:spPr>
          <a:xfrm>
            <a:off x="4038600" y="1360698"/>
            <a:ext cx="7188199" cy="4133214"/>
          </a:xfrm>
          <a:prstGeom prst="rect">
            <a:avLst/>
          </a:prstGeom>
        </p:spPr>
      </p:pic>
    </p:spTree>
    <p:extLst>
      <p:ext uri="{BB962C8B-B14F-4D97-AF65-F5344CB8AC3E}">
        <p14:creationId xmlns:p14="http://schemas.microsoft.com/office/powerpoint/2010/main" val="36856520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565</Words>
  <Application>Microsoft Office PowerPoint</Application>
  <PresentationFormat>Panorámica</PresentationFormat>
  <Paragraphs>48</Paragraphs>
  <Slides>14</Slides>
  <Notes>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14</vt:i4>
      </vt:variant>
    </vt:vector>
  </HeadingPairs>
  <TitlesOfParts>
    <vt:vector size="23" baseType="lpstr">
      <vt:lpstr>-apple-system</vt:lpstr>
      <vt:lpstr>Arial</vt:lpstr>
      <vt:lpstr>Calibri</vt:lpstr>
      <vt:lpstr>Calibri Light</vt:lpstr>
      <vt:lpstr>Cambria Math</vt:lpstr>
      <vt:lpstr>Gill Sans MT</vt:lpstr>
      <vt:lpstr>Liberation Serif</vt:lpstr>
      <vt:lpstr>Ubuntu Light</vt:lpstr>
      <vt:lpstr>Tema de Office</vt:lpstr>
      <vt:lpstr>Sistema didáctico experimental para el estudio del golpe de ariete aplicado a tuberías de PVC</vt:lpstr>
      <vt:lpstr>Objetivos</vt:lpstr>
      <vt:lpstr>Presentación de PowerPoint</vt:lpstr>
      <vt:lpstr>Presentación de PowerPoint</vt:lpstr>
      <vt:lpstr>La sobrepresión </vt:lpstr>
      <vt:lpstr>Metodología y Diseño </vt:lpstr>
      <vt:lpstr>Sistema de tuberías</vt:lpstr>
      <vt:lpstr>Componentes electrónicos</vt:lpstr>
      <vt:lpstr>Modelo IoT</vt:lpstr>
      <vt:lpstr>Diagrama electrónico</vt:lpstr>
      <vt:lpstr>Diagrama de flujo</vt:lpstr>
      <vt:lpstr>ThingSpeak</vt:lpstr>
      <vt:lpstr>Productos</vt:lpstr>
      <vt:lpstr>Funcionamiento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didáctico experimental para el estudio del golpe de ariete aplicado a tuberías de PVC</dc:title>
  <dc:creator>Laboratorio Investigación en Aplicaciones Biomédicas</dc:creator>
  <cp:lastModifiedBy>Laboratorio Investigación en Aplicaciones Biomédicas</cp:lastModifiedBy>
  <cp:revision>4</cp:revision>
  <dcterms:created xsi:type="dcterms:W3CDTF">2022-08-03T16:40:05Z</dcterms:created>
  <dcterms:modified xsi:type="dcterms:W3CDTF">2022-08-03T19:09:37Z</dcterms:modified>
</cp:coreProperties>
</file>